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7" r:id="rId2"/>
    <p:sldId id="256" r:id="rId3"/>
    <p:sldId id="257" r:id="rId4"/>
    <p:sldId id="258" r:id="rId5"/>
    <p:sldId id="259" r:id="rId6"/>
    <p:sldId id="260" r:id="rId7"/>
    <p:sldId id="261" r:id="rId8"/>
    <p:sldId id="264" r:id="rId9"/>
    <p:sldId id="263" r:id="rId10"/>
    <p:sldId id="265" r:id="rId11"/>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5" name="4 Marcador de pie de página"/>
          <p:cNvSpPr>
            <a:spLocks noGrp="1"/>
          </p:cNvSpPr>
          <p:nvPr>
            <p:ph type="ftr" sz="quarter" idx="11"/>
          </p:nvPr>
        </p:nvSpPr>
        <p:spPr/>
        <p:txBody>
          <a:bodyPr/>
          <a:lstStyle>
            <a:lvl1pPr>
              <a:defRPr/>
            </a:lvl1pPr>
          </a:lstStyle>
          <a:p>
            <a:endParaRPr lang="es-PE"/>
          </a:p>
        </p:txBody>
      </p:sp>
      <p:sp>
        <p:nvSpPr>
          <p:cNvPr id="6"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411568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5" name="4 Marcador de pie de página"/>
          <p:cNvSpPr>
            <a:spLocks noGrp="1"/>
          </p:cNvSpPr>
          <p:nvPr>
            <p:ph type="ftr" sz="quarter" idx="11"/>
          </p:nvPr>
        </p:nvSpPr>
        <p:spPr/>
        <p:txBody>
          <a:bodyPr/>
          <a:lstStyle>
            <a:lvl1pPr>
              <a:defRPr/>
            </a:lvl1pPr>
          </a:lstStyle>
          <a:p>
            <a:endParaRPr lang="es-PE"/>
          </a:p>
        </p:txBody>
      </p:sp>
      <p:sp>
        <p:nvSpPr>
          <p:cNvPr id="6"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3148020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4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5" name="4 Marcador de pie de página"/>
          <p:cNvSpPr>
            <a:spLocks noGrp="1"/>
          </p:cNvSpPr>
          <p:nvPr>
            <p:ph type="ftr" sz="quarter" idx="11"/>
          </p:nvPr>
        </p:nvSpPr>
        <p:spPr/>
        <p:txBody>
          <a:bodyPr/>
          <a:lstStyle>
            <a:lvl1pPr>
              <a:defRPr/>
            </a:lvl1pPr>
          </a:lstStyle>
          <a:p>
            <a:endParaRPr lang="es-PE"/>
          </a:p>
        </p:txBody>
      </p:sp>
      <p:sp>
        <p:nvSpPr>
          <p:cNvPr id="6"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1084102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5" name="4 Marcador de pie de página"/>
          <p:cNvSpPr>
            <a:spLocks noGrp="1"/>
          </p:cNvSpPr>
          <p:nvPr>
            <p:ph type="ftr" sz="quarter" idx="11"/>
          </p:nvPr>
        </p:nvSpPr>
        <p:spPr/>
        <p:txBody>
          <a:bodyPr/>
          <a:lstStyle>
            <a:lvl1pPr>
              <a:defRPr/>
            </a:lvl1pPr>
          </a:lstStyle>
          <a:p>
            <a:endParaRPr lang="es-PE"/>
          </a:p>
        </p:txBody>
      </p:sp>
      <p:sp>
        <p:nvSpPr>
          <p:cNvPr id="6"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1197112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5"/>
          </a:xfrm>
        </p:spPr>
        <p:txBody>
          <a:bodyPr anchor="t"/>
          <a:lstStyle>
            <a:lvl1pPr algn="l">
              <a:defRPr sz="3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5" name="4 Marcador de pie de página"/>
          <p:cNvSpPr>
            <a:spLocks noGrp="1"/>
          </p:cNvSpPr>
          <p:nvPr>
            <p:ph type="ftr" sz="quarter" idx="11"/>
          </p:nvPr>
        </p:nvSpPr>
        <p:spPr/>
        <p:txBody>
          <a:bodyPr/>
          <a:lstStyle>
            <a:lvl1pPr>
              <a:defRPr/>
            </a:lvl1pPr>
          </a:lstStyle>
          <a:p>
            <a:endParaRPr lang="es-PE"/>
          </a:p>
        </p:txBody>
      </p:sp>
      <p:sp>
        <p:nvSpPr>
          <p:cNvPr id="6"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1886105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6" name="4 Marcador de pie de página"/>
          <p:cNvSpPr>
            <a:spLocks noGrp="1"/>
          </p:cNvSpPr>
          <p:nvPr>
            <p:ph type="ftr" sz="quarter" idx="11"/>
          </p:nvPr>
        </p:nvSpPr>
        <p:spPr/>
        <p:txBody>
          <a:bodyPr/>
          <a:lstStyle>
            <a:lvl1pPr>
              <a:defRPr/>
            </a:lvl1pPr>
          </a:lstStyle>
          <a:p>
            <a:endParaRPr lang="es-PE"/>
          </a:p>
        </p:txBody>
      </p:sp>
      <p:sp>
        <p:nvSpPr>
          <p:cNvPr id="7"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1970501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8" name="4 Marcador de pie de página"/>
          <p:cNvSpPr>
            <a:spLocks noGrp="1"/>
          </p:cNvSpPr>
          <p:nvPr>
            <p:ph type="ftr" sz="quarter" idx="11"/>
          </p:nvPr>
        </p:nvSpPr>
        <p:spPr/>
        <p:txBody>
          <a:bodyPr/>
          <a:lstStyle>
            <a:lvl1pPr>
              <a:defRPr/>
            </a:lvl1pPr>
          </a:lstStyle>
          <a:p>
            <a:endParaRPr lang="es-PE"/>
          </a:p>
        </p:txBody>
      </p:sp>
      <p:sp>
        <p:nvSpPr>
          <p:cNvPr id="9"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2531556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4" name="4 Marcador de pie de página"/>
          <p:cNvSpPr>
            <a:spLocks noGrp="1"/>
          </p:cNvSpPr>
          <p:nvPr>
            <p:ph type="ftr" sz="quarter" idx="11"/>
          </p:nvPr>
        </p:nvSpPr>
        <p:spPr/>
        <p:txBody>
          <a:bodyPr/>
          <a:lstStyle>
            <a:lvl1pPr>
              <a:defRPr/>
            </a:lvl1pPr>
          </a:lstStyle>
          <a:p>
            <a:endParaRPr lang="es-PE"/>
          </a:p>
        </p:txBody>
      </p:sp>
      <p:sp>
        <p:nvSpPr>
          <p:cNvPr id="5"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1359392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3" name="4 Marcador de pie de página"/>
          <p:cNvSpPr>
            <a:spLocks noGrp="1"/>
          </p:cNvSpPr>
          <p:nvPr>
            <p:ph type="ftr" sz="quarter" idx="11"/>
          </p:nvPr>
        </p:nvSpPr>
        <p:spPr/>
        <p:txBody>
          <a:bodyPr/>
          <a:lstStyle>
            <a:lvl1pPr>
              <a:defRPr/>
            </a:lvl1pPr>
          </a:lstStyle>
          <a:p>
            <a:endParaRPr lang="es-PE"/>
          </a:p>
        </p:txBody>
      </p:sp>
      <p:sp>
        <p:nvSpPr>
          <p:cNvPr id="4"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4009981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3050"/>
            <a:ext cx="3008313" cy="1162050"/>
          </a:xfrm>
        </p:spPr>
        <p:txBody>
          <a:bodyPr anchor="b"/>
          <a:lstStyle>
            <a:lvl1pPr algn="l">
              <a:defRPr sz="15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6" name="4 Marcador de pie de página"/>
          <p:cNvSpPr>
            <a:spLocks noGrp="1"/>
          </p:cNvSpPr>
          <p:nvPr>
            <p:ph type="ftr" sz="quarter" idx="11"/>
          </p:nvPr>
        </p:nvSpPr>
        <p:spPr/>
        <p:txBody>
          <a:bodyPr/>
          <a:lstStyle>
            <a:lvl1pPr>
              <a:defRPr/>
            </a:lvl1pPr>
          </a:lstStyle>
          <a:p>
            <a:endParaRPr lang="es-PE"/>
          </a:p>
        </p:txBody>
      </p:sp>
      <p:sp>
        <p:nvSpPr>
          <p:cNvPr id="7"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1941469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15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s-ES" noProof="0" smtClean="0"/>
              <a:t>Haga clic en el icono para agregar una imagen</a:t>
            </a:r>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fld id="{5026403C-14D7-43D6-BDD9-E1051839061B}" type="datetimeFigureOut">
              <a:rPr lang="es-PE" smtClean="0"/>
              <a:pPr/>
              <a:t>20/10/2014</a:t>
            </a:fld>
            <a:endParaRPr lang="es-PE"/>
          </a:p>
        </p:txBody>
      </p:sp>
      <p:sp>
        <p:nvSpPr>
          <p:cNvPr id="6" name="4 Marcador de pie de página"/>
          <p:cNvSpPr>
            <a:spLocks noGrp="1"/>
          </p:cNvSpPr>
          <p:nvPr>
            <p:ph type="ftr" sz="quarter" idx="11"/>
          </p:nvPr>
        </p:nvSpPr>
        <p:spPr/>
        <p:txBody>
          <a:bodyPr/>
          <a:lstStyle>
            <a:lvl1pPr>
              <a:defRPr/>
            </a:lvl1pPr>
          </a:lstStyle>
          <a:p>
            <a:endParaRPr lang="es-PE"/>
          </a:p>
        </p:txBody>
      </p:sp>
      <p:sp>
        <p:nvSpPr>
          <p:cNvPr id="7" name="5 Marcador de número de diapositiva"/>
          <p:cNvSpPr>
            <a:spLocks noGrp="1"/>
          </p:cNvSpPr>
          <p:nvPr>
            <p:ph type="sldNum" sz="quarter" idx="12"/>
          </p:nvPr>
        </p:nvSpPr>
        <p:spPr/>
        <p:txBody>
          <a:bodyPr/>
          <a:lstStyle>
            <a:lvl1pPr>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2668081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cs typeface="+mn-cs"/>
              </a:defRPr>
            </a:lvl1pPr>
          </a:lstStyle>
          <a:p>
            <a:fld id="{5026403C-14D7-43D6-BDD9-E1051839061B}" type="datetimeFigureOut">
              <a:rPr lang="es-PE" smtClean="0"/>
              <a:pPr/>
              <a:t>20/10/2014</a:t>
            </a:fld>
            <a:endParaRPr lang="es-PE"/>
          </a:p>
        </p:txBody>
      </p:sp>
      <p:sp>
        <p:nvSpPr>
          <p:cNvPr id="5" name="4 Marcador de pie de página"/>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mn-lt"/>
                <a:cs typeface="+mn-cs"/>
              </a:defRPr>
            </a:lvl1pPr>
          </a:lstStyle>
          <a:p>
            <a:endParaRPr lang="es-PE"/>
          </a:p>
        </p:txBody>
      </p:sp>
      <p:sp>
        <p:nvSpPr>
          <p:cNvPr id="6" name="5 Marcador de número de diapositiva"/>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fld id="{0134BF8C-C7AF-432C-87C7-08274BEC9060}" type="slidenum">
              <a:rPr lang="es-PE" smtClean="0"/>
              <a:pPr/>
              <a:t>‹Nº›</a:t>
            </a:fld>
            <a:endParaRPr lang="es-PE"/>
          </a:p>
        </p:txBody>
      </p:sp>
    </p:spTree>
    <p:extLst>
      <p:ext uri="{BB962C8B-B14F-4D97-AF65-F5344CB8AC3E}">
        <p14:creationId xmlns:p14="http://schemas.microsoft.com/office/powerpoint/2010/main" val="385310201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3300" kern="1200">
          <a:solidFill>
            <a:schemeClr val="tx1"/>
          </a:solidFill>
          <a:latin typeface="+mj-lt"/>
          <a:ea typeface="+mj-ea"/>
          <a:cs typeface="+mj-cs"/>
        </a:defRPr>
      </a:lvl1pPr>
      <a:lvl2pPr algn="ctr" rtl="0" eaLnBrk="1" fontAlgn="base" hangingPunct="1">
        <a:spcBef>
          <a:spcPct val="0"/>
        </a:spcBef>
        <a:spcAft>
          <a:spcPct val="0"/>
        </a:spcAft>
        <a:defRPr sz="3300">
          <a:solidFill>
            <a:schemeClr val="tx1"/>
          </a:solidFill>
          <a:latin typeface="Calibri" pitchFamily="34" charset="0"/>
        </a:defRPr>
      </a:lvl2pPr>
      <a:lvl3pPr algn="ctr" rtl="0" eaLnBrk="1" fontAlgn="base" hangingPunct="1">
        <a:spcBef>
          <a:spcPct val="0"/>
        </a:spcBef>
        <a:spcAft>
          <a:spcPct val="0"/>
        </a:spcAft>
        <a:defRPr sz="3300">
          <a:solidFill>
            <a:schemeClr val="tx1"/>
          </a:solidFill>
          <a:latin typeface="Calibri" pitchFamily="34" charset="0"/>
        </a:defRPr>
      </a:lvl3pPr>
      <a:lvl4pPr algn="ctr" rtl="0" eaLnBrk="1" fontAlgn="base" hangingPunct="1">
        <a:spcBef>
          <a:spcPct val="0"/>
        </a:spcBef>
        <a:spcAft>
          <a:spcPct val="0"/>
        </a:spcAft>
        <a:defRPr sz="3300">
          <a:solidFill>
            <a:schemeClr val="tx1"/>
          </a:solidFill>
          <a:latin typeface="Calibri" pitchFamily="34" charset="0"/>
        </a:defRPr>
      </a:lvl4pPr>
      <a:lvl5pPr algn="ctr" rtl="0" eaLnBrk="1" fontAlgn="base" hangingPunct="1">
        <a:spcBef>
          <a:spcPct val="0"/>
        </a:spcBef>
        <a:spcAft>
          <a:spcPct val="0"/>
        </a:spcAft>
        <a:defRPr sz="3300">
          <a:solidFill>
            <a:schemeClr val="tx1"/>
          </a:solidFill>
          <a:latin typeface="Calibri" pitchFamily="34" charset="0"/>
        </a:defRPr>
      </a:lvl5pPr>
      <a:lvl6pPr marL="342900" algn="ctr" rtl="0" eaLnBrk="1" fontAlgn="base" hangingPunct="1">
        <a:spcBef>
          <a:spcPct val="0"/>
        </a:spcBef>
        <a:spcAft>
          <a:spcPct val="0"/>
        </a:spcAft>
        <a:defRPr sz="3300">
          <a:solidFill>
            <a:schemeClr val="tx1"/>
          </a:solidFill>
          <a:latin typeface="Calibri" pitchFamily="34" charset="0"/>
        </a:defRPr>
      </a:lvl6pPr>
      <a:lvl7pPr marL="685800" algn="ctr" rtl="0" eaLnBrk="1" fontAlgn="base" hangingPunct="1">
        <a:spcBef>
          <a:spcPct val="0"/>
        </a:spcBef>
        <a:spcAft>
          <a:spcPct val="0"/>
        </a:spcAft>
        <a:defRPr sz="3300">
          <a:solidFill>
            <a:schemeClr val="tx1"/>
          </a:solidFill>
          <a:latin typeface="Calibri" pitchFamily="34" charset="0"/>
        </a:defRPr>
      </a:lvl7pPr>
      <a:lvl8pPr marL="1028700" algn="ctr" rtl="0" eaLnBrk="1" fontAlgn="base" hangingPunct="1">
        <a:spcBef>
          <a:spcPct val="0"/>
        </a:spcBef>
        <a:spcAft>
          <a:spcPct val="0"/>
        </a:spcAft>
        <a:defRPr sz="3300">
          <a:solidFill>
            <a:schemeClr val="tx1"/>
          </a:solidFill>
          <a:latin typeface="Calibri" pitchFamily="34" charset="0"/>
        </a:defRPr>
      </a:lvl8pPr>
      <a:lvl9pPr marL="1371600" algn="ctr" rtl="0" eaLnBrk="1" fontAlgn="base" hangingPunct="1">
        <a:spcBef>
          <a:spcPct val="0"/>
        </a:spcBef>
        <a:spcAft>
          <a:spcPct val="0"/>
        </a:spcAft>
        <a:defRPr sz="3300">
          <a:solidFill>
            <a:schemeClr val="tx1"/>
          </a:solidFill>
          <a:latin typeface="Calibri" pitchFamily="34" charset="0"/>
        </a:defRPr>
      </a:lvl9pPr>
    </p:titleStyle>
    <p:bodyStyle>
      <a:lvl1pPr marL="257175" indent="-257175"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1pPr>
      <a:lvl2pPr marL="557213" indent="-214313" algn="l" rtl="0" eaLnBrk="1" fontAlgn="base" hangingPunct="1">
        <a:spcBef>
          <a:spcPct val="20000"/>
        </a:spcBef>
        <a:spcAft>
          <a:spcPct val="0"/>
        </a:spcAft>
        <a:buFont typeface="Arial" charset="0"/>
        <a:buChar char="–"/>
        <a:defRPr sz="2100" kern="1200">
          <a:solidFill>
            <a:schemeClr val="tx1"/>
          </a:solidFill>
          <a:latin typeface="+mn-lt"/>
          <a:ea typeface="+mn-ea"/>
          <a:cs typeface="+mn-cs"/>
        </a:defRPr>
      </a:lvl2pPr>
      <a:lvl3pPr marL="857250" indent="-17145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3pPr>
      <a:lvl4pPr marL="1200150" indent="-171450"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4pPr>
      <a:lvl5pPr marL="1543050" indent="-171450"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9 Imagen" descr="LOGO CNC.jpg"/>
          <p:cNvPicPr>
            <a:picLocks noChangeAspect="1"/>
          </p:cNvPicPr>
          <p:nvPr/>
        </p:nvPicPr>
        <p:blipFill rotWithShape="1">
          <a:blip r:embed="rId2"/>
          <a:srcRect t="27093" b="16505"/>
          <a:stretch/>
        </p:blipFill>
        <p:spPr bwMode="auto">
          <a:xfrm>
            <a:off x="143508" y="1106742"/>
            <a:ext cx="4254428" cy="766121"/>
          </a:xfrm>
          <a:prstGeom prst="rect">
            <a:avLst/>
          </a:prstGeom>
          <a:noFill/>
          <a:ln w="9525">
            <a:noFill/>
            <a:miter lim="800000"/>
            <a:headEnd/>
            <a:tailEnd/>
          </a:ln>
        </p:spPr>
      </p:pic>
      <p:sp>
        <p:nvSpPr>
          <p:cNvPr id="5" name="Rectangle 2"/>
          <p:cNvSpPr>
            <a:spLocks noGrp="1" noChangeArrowheads="1"/>
          </p:cNvSpPr>
          <p:nvPr>
            <p:ph type="ctrTitle" idx="4294967295"/>
          </p:nvPr>
        </p:nvSpPr>
        <p:spPr>
          <a:xfrm>
            <a:off x="845586" y="2510898"/>
            <a:ext cx="7290810" cy="1296144"/>
          </a:xfrm>
        </p:spPr>
        <p:txBody>
          <a:bodyPr anchor="t"/>
          <a:lstStyle/>
          <a:p>
            <a:r>
              <a:rPr lang="es-ES" sz="1350" dirty="0">
                <a:latin typeface="Segoe UI Symbol" panose="020B0502040204020203" pitchFamily="34" charset="0"/>
                <a:ea typeface="Calibri" panose="020F0502020204030204" pitchFamily="34" charset="0"/>
                <a:cs typeface="Segoe UI Light" panose="020B0502040204020203" pitchFamily="34" charset="0"/>
              </a:rPr>
              <a:t>Consultoría solicitada por el Consejo Nacional de la Competitividad</a:t>
            </a:r>
            <a:r>
              <a:rPr lang="es-PE" sz="1350" dirty="0">
                <a:latin typeface="Segoe UI Symbol" panose="020B0502040204020203" pitchFamily="34" charset="0"/>
                <a:ea typeface="Calibri" panose="020F0502020204030204" pitchFamily="34" charset="0"/>
                <a:cs typeface="Segoe UI Light" panose="020B0502040204020203" pitchFamily="34" charset="0"/>
              </a:rPr>
              <a:t/>
            </a:r>
            <a:br>
              <a:rPr lang="es-PE" sz="1350" dirty="0">
                <a:latin typeface="Segoe UI Symbol" panose="020B0502040204020203" pitchFamily="34" charset="0"/>
                <a:ea typeface="Calibri" panose="020F0502020204030204" pitchFamily="34" charset="0"/>
                <a:cs typeface="Segoe UI Light" panose="020B0502040204020203" pitchFamily="34" charset="0"/>
              </a:rPr>
            </a:br>
            <a:r>
              <a:rPr lang="es-MX" sz="1350" dirty="0">
                <a:latin typeface="Segoe UI Symbol" panose="020B0502040204020203" pitchFamily="34" charset="0"/>
                <a:ea typeface="Calibri" panose="020F0502020204030204" pitchFamily="34" charset="0"/>
                <a:cs typeface="Segoe UI Light" panose="020B0502040204020203" pitchFamily="34" charset="0"/>
              </a:rPr>
              <a:t/>
            </a:r>
            <a:br>
              <a:rPr lang="es-MX" sz="1350" dirty="0">
                <a:latin typeface="Segoe UI Symbol" panose="020B0502040204020203" pitchFamily="34" charset="0"/>
                <a:ea typeface="Calibri" panose="020F0502020204030204" pitchFamily="34" charset="0"/>
                <a:cs typeface="Segoe UI Light" panose="020B0502040204020203" pitchFamily="34" charset="0"/>
              </a:rPr>
            </a:br>
            <a:r>
              <a:rPr lang="es-PE" sz="1350" dirty="0">
                <a:latin typeface="Segoe UI Symbol" panose="020B0502040204020203" pitchFamily="34" charset="0"/>
                <a:ea typeface="Calibri" panose="020F0502020204030204" pitchFamily="34" charset="0"/>
                <a:cs typeface="Segoe UI Light" panose="020B0502040204020203" pitchFamily="34" charset="0"/>
              </a:rPr>
              <a:t/>
            </a:r>
            <a:br>
              <a:rPr lang="es-PE" sz="1350" dirty="0">
                <a:latin typeface="Segoe UI Symbol" panose="020B0502040204020203" pitchFamily="34" charset="0"/>
                <a:ea typeface="Calibri" panose="020F0502020204030204" pitchFamily="34" charset="0"/>
                <a:cs typeface="Segoe UI Light" panose="020B0502040204020203" pitchFamily="34" charset="0"/>
              </a:rPr>
            </a:br>
            <a:r>
              <a:rPr lang="es-ES" sz="1350" dirty="0">
                <a:latin typeface="Segoe UI Symbol" panose="020B0502040204020203" pitchFamily="34" charset="0"/>
                <a:ea typeface="Calibri" panose="020F0502020204030204" pitchFamily="34" charset="0"/>
                <a:cs typeface="Segoe UI Light" panose="020B0502040204020203" pitchFamily="34" charset="0"/>
              </a:rPr>
              <a:t> </a:t>
            </a:r>
            <a:r>
              <a:rPr lang="es-PE" sz="1350" dirty="0">
                <a:latin typeface="Segoe UI Symbol" panose="020B0502040204020203" pitchFamily="34" charset="0"/>
                <a:ea typeface="Calibri" panose="020F0502020204030204" pitchFamily="34" charset="0"/>
                <a:cs typeface="Segoe UI Light" panose="020B0502040204020203" pitchFamily="34" charset="0"/>
              </a:rPr>
              <a:t/>
            </a:r>
            <a:br>
              <a:rPr lang="es-PE" sz="1350" dirty="0">
                <a:latin typeface="Segoe UI Symbol" panose="020B0502040204020203" pitchFamily="34" charset="0"/>
                <a:ea typeface="Calibri" panose="020F0502020204030204" pitchFamily="34" charset="0"/>
                <a:cs typeface="Segoe UI Light" panose="020B0502040204020203" pitchFamily="34" charset="0"/>
              </a:rPr>
            </a:br>
            <a:r>
              <a:rPr lang="es-ES" sz="1350" dirty="0">
                <a:latin typeface="Segoe UI Symbol" panose="020B0502040204020203" pitchFamily="34" charset="0"/>
                <a:ea typeface="Calibri" panose="020F0502020204030204" pitchFamily="34" charset="0"/>
                <a:cs typeface="Segoe UI Light" panose="020B0502040204020203" pitchFamily="34" charset="0"/>
              </a:rPr>
              <a:t> Fecha</a:t>
            </a:r>
            <a:r>
              <a:rPr lang="es-ES" sz="1350">
                <a:latin typeface="Segoe UI Symbol" panose="020B0502040204020203" pitchFamily="34" charset="0"/>
                <a:ea typeface="Calibri" panose="020F0502020204030204" pitchFamily="34" charset="0"/>
                <a:cs typeface="Segoe UI Light" panose="020B0502040204020203" pitchFamily="34" charset="0"/>
              </a:rPr>
              <a:t>: </a:t>
            </a:r>
            <a:r>
              <a:rPr lang="es-ES" sz="1350" smtClean="0">
                <a:latin typeface="Segoe UI Symbol" panose="020B0502040204020203" pitchFamily="34" charset="0"/>
                <a:ea typeface="Calibri" panose="020F0502020204030204" pitchFamily="34" charset="0"/>
                <a:cs typeface="Segoe UI Light" panose="020B0502040204020203" pitchFamily="34" charset="0"/>
              </a:rPr>
              <a:t>20 </a:t>
            </a:r>
            <a:r>
              <a:rPr lang="es-ES" sz="1350" dirty="0">
                <a:latin typeface="Segoe UI Symbol" panose="020B0502040204020203" pitchFamily="34" charset="0"/>
                <a:ea typeface="Calibri" panose="020F0502020204030204" pitchFamily="34" charset="0"/>
                <a:cs typeface="Segoe UI Light" panose="020B0502040204020203" pitchFamily="34" charset="0"/>
              </a:rPr>
              <a:t>de octubre de 2014</a:t>
            </a:r>
            <a:r>
              <a:rPr lang="es-ES" sz="2100" dirty="0"/>
              <a:t> </a:t>
            </a:r>
            <a:r>
              <a:rPr lang="es-PE" sz="2100" dirty="0"/>
              <a:t/>
            </a:r>
            <a:br>
              <a:rPr lang="es-PE" sz="2100" dirty="0"/>
            </a:br>
            <a:endParaRPr lang="es-ES" sz="2100" dirty="0">
              <a:solidFill>
                <a:srgbClr val="C00000"/>
              </a:solidFill>
              <a:effectLst>
                <a:outerShdw blurRad="38100" dist="38100" dir="2700000" algn="tl">
                  <a:srgbClr val="C0C0C0"/>
                </a:outerShdw>
              </a:effectLst>
              <a:latin typeface="Segoe UI Semilight" panose="020B0402040204020203" pitchFamily="34" charset="0"/>
              <a:cs typeface="Segoe UI Semilight" panose="020B0402040204020203" pitchFamily="34" charset="0"/>
            </a:endParaRPr>
          </a:p>
        </p:txBody>
      </p:sp>
      <p:sp>
        <p:nvSpPr>
          <p:cNvPr id="2" name="Rectángulo 1"/>
          <p:cNvSpPr/>
          <p:nvPr/>
        </p:nvSpPr>
        <p:spPr>
          <a:xfrm>
            <a:off x="2357754" y="4131078"/>
            <a:ext cx="4212468" cy="507831"/>
          </a:xfrm>
          <a:prstGeom prst="rect">
            <a:avLst/>
          </a:prstGeom>
        </p:spPr>
        <p:txBody>
          <a:bodyPr wrap="square">
            <a:spAutoFit/>
          </a:bodyPr>
          <a:lstStyle/>
          <a:p>
            <a:pPr algn="ctr"/>
            <a:r>
              <a:rPr lang="es-ES" sz="900" dirty="0">
                <a:latin typeface="Segoe UI Symbol" panose="020B0502040204020203" pitchFamily="34" charset="0"/>
                <a:ea typeface="Calibri" panose="020F0502020204030204" pitchFamily="34" charset="0"/>
                <a:cs typeface="Segoe UI Light" panose="020B0502040204020203" pitchFamily="34" charset="0"/>
              </a:rPr>
              <a:t>Las opiniones expresadas en esta presentación son del autor y no refleja necesariamente los puntos de vista del Ministerio de Economía y Finanzas y del Consejo Nacional de la Competitividad.</a:t>
            </a:r>
            <a:endParaRPr lang="es-PE" sz="9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uadro de texto 2"/>
          <p:cNvSpPr txBox="1">
            <a:spLocks noChangeArrowheads="1"/>
          </p:cNvSpPr>
          <p:nvPr/>
        </p:nvSpPr>
        <p:spPr bwMode="auto">
          <a:xfrm>
            <a:off x="89503" y="5049180"/>
            <a:ext cx="2145506" cy="890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just" defTabSz="685800" eaLnBrk="0" fontAlgn="base" hangingPunct="0">
              <a:spcBef>
                <a:spcPct val="0"/>
              </a:spcBef>
              <a:spcAft>
                <a:spcPts val="600"/>
              </a:spcAft>
            </a:pPr>
            <a:r>
              <a:rPr lang="es-PE" altLang="es-PE" sz="675" dirty="0">
                <a:latin typeface="Segoe UI Symbol" panose="020B0502040204020203" pitchFamily="34" charset="0"/>
              </a:rPr>
              <a:t>El documento puede ser descargado en su disco duro o impreso únicamente para su uso personal o con fines académicos, a condición de que incluyan en cada ejemplar la presente nota relativa a los derechos de autor o cualquier otra nota relativa a los derechos de propiedad intelectual.</a:t>
            </a:r>
            <a:endParaRPr lang="es-PE" altLang="es-PE" sz="1350" dirty="0">
              <a:latin typeface="Arial" panose="020B0604020202020204" pitchFamily="34" charset="0"/>
            </a:endParaRPr>
          </a:p>
        </p:txBody>
      </p:sp>
    </p:spTree>
    <p:extLst>
      <p:ext uri="{BB962C8B-B14F-4D97-AF65-F5344CB8AC3E}">
        <p14:creationId xmlns:p14="http://schemas.microsoft.com/office/powerpoint/2010/main" val="4094458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Manos a la obra:</a:t>
            </a:r>
            <a:endParaRPr lang="es-PE" dirty="0"/>
          </a:p>
        </p:txBody>
      </p:sp>
      <p:sp>
        <p:nvSpPr>
          <p:cNvPr id="3" name="2 Marcador de contenido"/>
          <p:cNvSpPr>
            <a:spLocks noGrp="1"/>
          </p:cNvSpPr>
          <p:nvPr>
            <p:ph idx="1"/>
          </p:nvPr>
        </p:nvSpPr>
        <p:spPr/>
        <p:txBody>
          <a:bodyPr/>
          <a:lstStyle/>
          <a:p>
            <a:r>
              <a:rPr lang="es-PE" dirty="0" smtClean="0"/>
              <a:t> Propuestas normativas:</a:t>
            </a:r>
          </a:p>
          <a:p>
            <a:r>
              <a:rPr lang="es-PE" dirty="0" smtClean="0"/>
              <a:t>1. Proyecto de ordenanza que modifica el Reglamento de organización y funciones – ROF-.</a:t>
            </a:r>
          </a:p>
          <a:p>
            <a:r>
              <a:rPr lang="es-PE" dirty="0" smtClean="0"/>
              <a:t>2. Proyecto de Decreto de Alcaldía que modifica el Manual de organización y funciones – MOF-.</a:t>
            </a:r>
          </a:p>
          <a:p>
            <a:r>
              <a:rPr lang="es-PE" dirty="0" smtClean="0"/>
              <a:t>3. Proyecto de Ordenanza que modifica el Reglamento de aplicación de sanciones – RAS-.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PE" dirty="0" smtClean="0"/>
              <a:t>Instrumentos de gestión a ser modificados para contar con un TUPA promotor de las inversiones:</a:t>
            </a:r>
            <a:endParaRPr lang="es-PE" dirty="0"/>
          </a:p>
        </p:txBody>
      </p:sp>
      <p:sp>
        <p:nvSpPr>
          <p:cNvPr id="3" name="2 Subtítulo"/>
          <p:cNvSpPr>
            <a:spLocks noGrp="1"/>
          </p:cNvSpPr>
          <p:nvPr>
            <p:ph type="subTitle" idx="1"/>
          </p:nvPr>
        </p:nvSpPr>
        <p:spPr/>
        <p:txBody>
          <a:bodyPr>
            <a:normAutofit/>
          </a:bodyPr>
          <a:lstStyle/>
          <a:p>
            <a:r>
              <a:rPr lang="es-PE" sz="6000" dirty="0" smtClean="0"/>
              <a:t>META 42</a:t>
            </a:r>
            <a:endParaRPr lang="es-PE" sz="6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Herramientas de gestión:</a:t>
            </a:r>
            <a:endParaRPr lang="es-PE" dirty="0"/>
          </a:p>
        </p:txBody>
      </p:sp>
      <p:sp>
        <p:nvSpPr>
          <p:cNvPr id="3" name="2 Marcador de contenido"/>
          <p:cNvSpPr>
            <a:spLocks noGrp="1"/>
          </p:cNvSpPr>
          <p:nvPr>
            <p:ph idx="1"/>
          </p:nvPr>
        </p:nvSpPr>
        <p:spPr/>
        <p:txBody>
          <a:bodyPr/>
          <a:lstStyle/>
          <a:p>
            <a:r>
              <a:rPr lang="es-PE" b="1" dirty="0" smtClean="0"/>
              <a:t>1. Reglamento de organización y funciones – ROF. </a:t>
            </a:r>
          </a:p>
          <a:p>
            <a:r>
              <a:rPr lang="es-PE" dirty="0" smtClean="0"/>
              <a:t>Base Legal: D.S. 043-2006-PCM</a:t>
            </a:r>
          </a:p>
          <a:p>
            <a:pPr>
              <a:buNone/>
            </a:pPr>
            <a:endParaRPr lang="es-PE" dirty="0" smtClean="0"/>
          </a:p>
          <a:p>
            <a:pPr>
              <a:buNone/>
            </a:pPr>
            <a:r>
              <a:rPr lang="es-PE" dirty="0" smtClean="0"/>
              <a:t>	Documento técnico normativo de gestión institucional que establece:</a:t>
            </a:r>
          </a:p>
          <a:p>
            <a:pPr marL="514350" indent="-514350">
              <a:buAutoNum type="arabicPeriod"/>
            </a:pPr>
            <a:r>
              <a:rPr lang="es-PE" dirty="0" smtClean="0"/>
              <a:t>La estructura orgánica de la entidad. </a:t>
            </a:r>
          </a:p>
          <a:p>
            <a:pPr marL="514350" indent="-514350">
              <a:buAutoNum type="arabicPeriod"/>
            </a:pPr>
            <a:r>
              <a:rPr lang="es-PE" dirty="0" smtClean="0"/>
              <a:t>Las funciones generales y específicas  de la entidad y de cada uno de sus órganos y unidades orgánicas. </a:t>
            </a:r>
          </a:p>
          <a:p>
            <a:pPr marL="514350" indent="-514350">
              <a:buAutoNum type="arabicPeriod"/>
            </a:pPr>
            <a:r>
              <a:rPr lang="es-PE" dirty="0" smtClean="0"/>
              <a:t>Las relaciones de coordinación y control entre órganos, unidades orgánicas y entidades cuando corresponda. </a:t>
            </a:r>
          </a:p>
          <a:p>
            <a:pPr marL="514350" indent="-514350">
              <a:buAutoNum type="arabicPeriod"/>
            </a:pPr>
            <a:endParaRPr lang="es-PE" dirty="0" smtClean="0"/>
          </a:p>
          <a:p>
            <a:endParaRPr lang="es-P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dirty="0" smtClean="0"/>
              <a:t>Por qué es necesario modificar el ROF para la aplicación del TUPA modelo?</a:t>
            </a:r>
            <a:endParaRPr lang="es-PE" dirty="0"/>
          </a:p>
        </p:txBody>
      </p:sp>
      <p:sp>
        <p:nvSpPr>
          <p:cNvPr id="3" name="2 Marcador de contenido"/>
          <p:cNvSpPr>
            <a:spLocks noGrp="1"/>
          </p:cNvSpPr>
          <p:nvPr>
            <p:ph idx="1"/>
          </p:nvPr>
        </p:nvSpPr>
        <p:spPr/>
        <p:txBody>
          <a:bodyPr/>
          <a:lstStyle/>
          <a:p>
            <a:pPr algn="just"/>
            <a:r>
              <a:rPr lang="es-PE" dirty="0" smtClean="0"/>
              <a:t>La modificación del ROF se justifica por la optimización o simplificación de los procesos de la entidad con la finalidad de cumplir con mayor eficiencia su misión y funciones. </a:t>
            </a:r>
          </a:p>
          <a:p>
            <a:endParaRPr lang="es-PE" dirty="0" smtClean="0"/>
          </a:p>
          <a:p>
            <a:r>
              <a:rPr lang="es-PE" b="1" dirty="0" smtClean="0"/>
              <a:t>Responsable de la elaboración del ROF:</a:t>
            </a:r>
          </a:p>
          <a:p>
            <a:pPr algn="just">
              <a:buNone/>
            </a:pPr>
            <a:r>
              <a:rPr lang="es-PE" dirty="0" smtClean="0"/>
              <a:t>	La conducción del proceso de elaboración y formulación del ROF es responsabilidad del órgano encargado de las funciones de planeamiento, racionalización o quien haga sus veces.</a:t>
            </a:r>
          </a:p>
          <a:p>
            <a:pPr algn="just">
              <a:buNone/>
            </a:pPr>
            <a:r>
              <a:rPr lang="es-PE" dirty="0" smtClean="0"/>
              <a:t>SE APRUEBA CON </a:t>
            </a:r>
            <a:r>
              <a:rPr lang="es-PE" b="1" dirty="0" smtClean="0"/>
              <a:t>ORDENANZA MUNICIPAL.</a:t>
            </a:r>
          </a:p>
          <a:p>
            <a:pPr>
              <a:buNone/>
            </a:pPr>
            <a:endParaRPr lang="es-P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b="1" dirty="0" smtClean="0"/>
              <a:t>DELEGACIÓN DE FUNCIONES:</a:t>
            </a:r>
            <a:endParaRPr lang="es-PE" b="1" dirty="0"/>
          </a:p>
        </p:txBody>
      </p:sp>
      <p:sp>
        <p:nvSpPr>
          <p:cNvPr id="3" name="2 Marcador de contenido"/>
          <p:cNvSpPr>
            <a:spLocks noGrp="1"/>
          </p:cNvSpPr>
          <p:nvPr>
            <p:ph idx="1"/>
          </p:nvPr>
        </p:nvSpPr>
        <p:spPr/>
        <p:txBody>
          <a:bodyPr/>
          <a:lstStyle/>
          <a:p>
            <a:pPr algn="just"/>
            <a:r>
              <a:rPr lang="es-PE" dirty="0" smtClean="0"/>
              <a:t>Es una técnica de gerencia dirigida a agilizar y dotar de mayor celeridad a los procedimientos administrativos, en beneficio de la calidad del servicio que brinda la Administración Pública al ciudadano, dicha figura se encuentra regulada en el artículo 74 de la Ley 27444, Ley del procedimiento administrativo general.</a:t>
            </a:r>
          </a:p>
          <a:p>
            <a:endParaRPr lang="es-P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PE" b="1" dirty="0" smtClean="0"/>
              <a:t/>
            </a:r>
            <a:br>
              <a:rPr lang="es-PE" b="1" dirty="0" smtClean="0"/>
            </a:br>
            <a:r>
              <a:rPr lang="es-PE" b="1" dirty="0" smtClean="0"/>
              <a:t/>
            </a:r>
            <a:br>
              <a:rPr lang="es-PE" b="1" dirty="0" smtClean="0"/>
            </a:br>
            <a:r>
              <a:rPr lang="es-PE" b="1" dirty="0" smtClean="0"/>
              <a:t/>
            </a:r>
            <a:br>
              <a:rPr lang="es-PE" b="1" dirty="0" smtClean="0"/>
            </a:br>
            <a:r>
              <a:rPr lang="es-PE" b="1" dirty="0" smtClean="0"/>
              <a:t>CONSECUENCIAS POSITIVAS :</a:t>
            </a:r>
            <a:br>
              <a:rPr lang="es-PE" b="1" dirty="0" smtClean="0"/>
            </a:br>
            <a:endParaRPr lang="es-PE" b="1" dirty="0"/>
          </a:p>
        </p:txBody>
      </p:sp>
      <p:sp>
        <p:nvSpPr>
          <p:cNvPr id="3" name="2 Marcador de contenido"/>
          <p:cNvSpPr>
            <a:spLocks noGrp="1"/>
          </p:cNvSpPr>
          <p:nvPr>
            <p:ph idx="1"/>
          </p:nvPr>
        </p:nvSpPr>
        <p:spPr/>
        <p:txBody>
          <a:bodyPr/>
          <a:lstStyle/>
          <a:p>
            <a:pPr algn="just"/>
            <a:r>
              <a:rPr lang="es-PE" dirty="0" smtClean="0"/>
              <a:t>Los órganos de dirección quedan liberados de rutinas de ejecución y de formalización de actos administrativos.</a:t>
            </a:r>
          </a:p>
          <a:p>
            <a:pPr algn="just"/>
            <a:r>
              <a:rPr lang="es-PE" dirty="0" smtClean="0"/>
              <a:t>Los órganos de dirección se concentran en aspectos generales de generación de normativa, planificación, supervisión, coordinación, fiscalización y evaluación de resultados.</a:t>
            </a:r>
          </a:p>
          <a:p>
            <a:pPr algn="just"/>
            <a:r>
              <a:rPr lang="es-PE" dirty="0" smtClean="0"/>
              <a:t> Los funcionarios de menor jerarquía asumen mayores capacidades de gestión y de resolución, incluso la de resolver recursos impugnativos por actos de autoridades inferiores.</a:t>
            </a:r>
            <a:endParaRPr lang="es-P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Herramientas de gestión:</a:t>
            </a:r>
            <a:endParaRPr lang="es-PE" dirty="0"/>
          </a:p>
        </p:txBody>
      </p:sp>
      <p:sp>
        <p:nvSpPr>
          <p:cNvPr id="3" name="2 Marcador de contenido"/>
          <p:cNvSpPr>
            <a:spLocks noGrp="1"/>
          </p:cNvSpPr>
          <p:nvPr>
            <p:ph idx="1"/>
          </p:nvPr>
        </p:nvSpPr>
        <p:spPr/>
        <p:txBody>
          <a:bodyPr>
            <a:normAutofit/>
          </a:bodyPr>
          <a:lstStyle/>
          <a:p>
            <a:pPr algn="just"/>
            <a:r>
              <a:rPr lang="es-PE" b="1" dirty="0" smtClean="0"/>
              <a:t>2. Manual de perfiles de puestos : </a:t>
            </a:r>
          </a:p>
          <a:p>
            <a:pPr algn="just">
              <a:buNone/>
            </a:pPr>
            <a:r>
              <a:rPr lang="es-PE" dirty="0" smtClean="0"/>
              <a:t>	Es un documento normativo que describe de manera estructurada todos los perfiles de puestos de la entidad, desarrollándolas a partir de la estructura orgánica y funciones generales establecidas en el Reglamento de organización y funciones  - ROF- , así como en base las requerimientos de cargos considerados en el Cuadro para asignación de personal o el Cuadro 	de puestos de la entidad</a:t>
            </a:r>
            <a:r>
              <a:rPr lang="es-PE" b="1" dirty="0" smtClean="0"/>
              <a:t> (Ver Directiva 001-2013-SERVIR/GDSRH “Formulación del Manual de perfiles de puestos)</a:t>
            </a:r>
            <a:r>
              <a:rPr lang="es-PE" dirty="0" smtClean="0"/>
              <a:t>.  </a:t>
            </a:r>
            <a:endParaRPr lang="es-P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Implementación progresiva:</a:t>
            </a:r>
            <a:endParaRPr lang="es-PE" dirty="0"/>
          </a:p>
        </p:txBody>
      </p:sp>
      <p:sp>
        <p:nvSpPr>
          <p:cNvPr id="3" name="2 Marcador de contenido"/>
          <p:cNvSpPr>
            <a:spLocks noGrp="1"/>
          </p:cNvSpPr>
          <p:nvPr>
            <p:ph idx="1"/>
          </p:nvPr>
        </p:nvSpPr>
        <p:spPr>
          <a:xfrm>
            <a:off x="457200" y="1196752"/>
            <a:ext cx="8229600" cy="4929413"/>
          </a:xfrm>
        </p:spPr>
        <p:txBody>
          <a:bodyPr/>
          <a:lstStyle/>
          <a:p>
            <a:pPr algn="just"/>
            <a:r>
              <a:rPr lang="es-PE" dirty="0" smtClean="0"/>
              <a:t>Vigente a partir del 02 de enero de 2014. </a:t>
            </a:r>
          </a:p>
          <a:p>
            <a:pPr algn="just"/>
            <a:r>
              <a:rPr lang="es-PE" dirty="0" smtClean="0"/>
              <a:t>SERVIR establece un cronograma de implementación o los lineamientos para la adecuación progresiva al Manual de perfiles de puestos. </a:t>
            </a:r>
          </a:p>
          <a:p>
            <a:pPr algn="just"/>
            <a:r>
              <a:rPr lang="es-PE" dirty="0" smtClean="0"/>
              <a:t>La formulación del Manuel de perfiles de puestos toma como punto de partida el mapeo de puestos, en caso no se tenga se deberá revisar el MOF. </a:t>
            </a:r>
          </a:p>
          <a:p>
            <a:pPr algn="just"/>
            <a:r>
              <a:rPr lang="es-PE" dirty="0" smtClean="0"/>
              <a:t>Se aprueba con Resolución de Alcaldía. </a:t>
            </a:r>
          </a:p>
          <a:p>
            <a:pPr algn="just"/>
            <a:r>
              <a:rPr lang="es-PE" dirty="0" smtClean="0"/>
              <a:t>En tanto </a:t>
            </a:r>
            <a:r>
              <a:rPr lang="es-PE" b="1" dirty="0" smtClean="0"/>
              <a:t>dure el proceso de adecuación</a:t>
            </a:r>
            <a:r>
              <a:rPr lang="es-PE" dirty="0" smtClean="0"/>
              <a:t>, en los casos que las entidades se encuentren </a:t>
            </a:r>
            <a:r>
              <a:rPr lang="es-PE" b="1" u="sng" dirty="0" smtClean="0"/>
              <a:t>en proceso de actualización y/o modificación de sus MOF mantendrán su vigencia</a:t>
            </a:r>
            <a:r>
              <a:rPr lang="es-PE" dirty="0" smtClean="0"/>
              <a:t> hasta que se adecuen a la normativa.</a:t>
            </a:r>
            <a:endParaRPr lang="es-P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dirty="0" smtClean="0"/>
              <a:t>Reglamento de aplicación de sanciones:</a:t>
            </a:r>
            <a:endParaRPr lang="es-PE" dirty="0"/>
          </a:p>
        </p:txBody>
      </p:sp>
      <p:sp>
        <p:nvSpPr>
          <p:cNvPr id="3" name="2 Marcador de contenido"/>
          <p:cNvSpPr>
            <a:spLocks noGrp="1"/>
          </p:cNvSpPr>
          <p:nvPr>
            <p:ph idx="1"/>
          </p:nvPr>
        </p:nvSpPr>
        <p:spPr/>
        <p:txBody>
          <a:bodyPr/>
          <a:lstStyle/>
          <a:p>
            <a:pPr algn="just"/>
            <a:r>
              <a:rPr lang="es-PE" dirty="0" smtClean="0"/>
              <a:t>La Ley Orgánica de Municipalidades, Ley 27972, establece las facultades de los gobiernos locales para establecer, mediante Ordenanzas, sanciones de multa, suspensión de autorizaciones o licencias, clausura, decomiso, retención de productos y mobiliario, retiro de elementos antirreglamentarios, paralización de obras, demolición, internamiento de vehículos, inmovilización de productos, sin perjuicio de promover las acciones judiciales sobre las responsabilidades civiles y penales. </a:t>
            </a:r>
            <a:endParaRPr lang="es-PE" dirty="0"/>
          </a:p>
        </p:txBody>
      </p:sp>
    </p:spTree>
  </p:cSld>
  <p:clrMapOvr>
    <a:masterClrMapping/>
  </p:clrMapOvr>
</p:sld>
</file>

<file path=ppt/theme/theme1.xml><?xml version="1.0" encoding="utf-8"?>
<a:theme xmlns:a="http://schemas.openxmlformats.org/drawingml/2006/main" name="Modelo_PPT_Consultores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Modelo_PPT_Consultores (1)</Template>
  <TotalTime>289</TotalTime>
  <Words>563</Words>
  <Application>Microsoft Office PowerPoint</Application>
  <PresentationFormat>Presentación en pantalla (4:3)</PresentationFormat>
  <Paragraphs>41</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Modelo_PPT_Consultores (1)</vt:lpstr>
      <vt:lpstr>Consultoría solicitada por el Consejo Nacional de la Competitividad      Fecha: 20 de octubre de 2014  </vt:lpstr>
      <vt:lpstr>Instrumentos de gestión a ser modificados para contar con un TUPA promotor de las inversiones:</vt:lpstr>
      <vt:lpstr>Herramientas de gestión:</vt:lpstr>
      <vt:lpstr>Por qué es necesario modificar el ROF para la aplicación del TUPA modelo?</vt:lpstr>
      <vt:lpstr>DELEGACIÓN DE FUNCIONES:</vt:lpstr>
      <vt:lpstr>   CONSECUENCIAS POSITIVAS : </vt:lpstr>
      <vt:lpstr>Herramientas de gestión:</vt:lpstr>
      <vt:lpstr>Implementación progresiva:</vt:lpstr>
      <vt:lpstr>Reglamento de aplicación de sanciones:</vt:lpstr>
      <vt:lpstr>Manos a la obra: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Instrumentos de gestión a ser modificados para contar con un TUPA moderno:</dc:title>
  <dc:creator>César</dc:creator>
  <cp:lastModifiedBy>Usuario</cp:lastModifiedBy>
  <cp:revision>13</cp:revision>
  <dcterms:created xsi:type="dcterms:W3CDTF">2014-09-29T17:17:27Z</dcterms:created>
  <dcterms:modified xsi:type="dcterms:W3CDTF">2014-10-20T18:38:18Z</dcterms:modified>
</cp:coreProperties>
</file>